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7" r:id="rId4"/>
    <p:sldId id="268" r:id="rId5"/>
    <p:sldId id="269" r:id="rId6"/>
    <p:sldId id="274" r:id="rId7"/>
    <p:sldId id="271" r:id="rId8"/>
    <p:sldId id="272" r:id="rId9"/>
    <p:sldId id="281" r:id="rId10"/>
    <p:sldId id="270" r:id="rId11"/>
    <p:sldId id="279" r:id="rId12"/>
    <p:sldId id="280" r:id="rId13"/>
    <p:sldId id="275" r:id="rId14"/>
    <p:sldId id="276" r:id="rId15"/>
    <p:sldId id="278" r:id="rId16"/>
    <p:sldId id="277" r:id="rId17"/>
    <p:sldId id="284" r:id="rId18"/>
    <p:sldId id="282" r:id="rId19"/>
    <p:sldId id="283" r:id="rId20"/>
    <p:sldId id="285" r:id="rId21"/>
    <p:sldId id="273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8E2AE-5D82-8C47-8ECC-54DC9C1F9978}" type="datetimeFigureOut">
              <a:rPr lang="en-US" smtClean="0"/>
              <a:t>1/29/26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FBFEC-648E-9B4C-99E1-5DBB45B19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7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FBFEC-648E-9B4C-99E1-5DBB45B19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FC20A-2F42-2B09-25AD-79F45E3AC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156E9-B068-54E5-E70E-99219101B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7BD2E-2A7F-7B78-EBB0-12429EF0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CD2-BFE7-1F4C-8765-EDD6DD0DC67F}" type="datetimeFigureOut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367F8-8E13-3CB6-FC6F-69FA26D7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60077-3319-EDB7-C947-ADBA562B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943D-9494-C04E-B65A-194BAC6F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1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0F5C-C3B0-8874-5546-F0D3F1C4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516E-F8C1-4663-BCEF-CA968F609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B27C9-BEEA-FBFA-CB96-21F322CC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CD2-BFE7-1F4C-8765-EDD6DD0DC67F}" type="datetimeFigureOut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699F5-D614-F648-A603-139B6EC8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8D831-1C56-7211-6AA7-75D9E293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943D-9494-C04E-B65A-194BAC6F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2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CDCCF-F2AC-1EC9-D27C-971487116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5078F-63E5-14E0-6D38-8A0752BD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49521-07B8-6AE8-D023-89338B6B9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CD2-BFE7-1F4C-8765-EDD6DD0DC67F}" type="datetimeFigureOut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7381A-DBA3-6DBC-7325-EE78C94EF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DC1D7-3440-603E-2445-53DA573A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943D-9494-C04E-B65A-194BAC6F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6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7E6F-7FC7-3C04-F2CE-4CA2FAC4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CAC35-4DD1-1ACD-01EB-7EA5A942C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A8A86-E836-1D02-337D-3ABEE800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CD2-BFE7-1F4C-8765-EDD6DD0DC67F}" type="datetimeFigureOut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03AB2-E41C-88AE-53E0-0493AD52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7604C-4DAF-0904-121A-858A50C5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943D-9494-C04E-B65A-194BAC6F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6AD7-0C7D-ABAC-3A96-2772F8FA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D2D4F-DB79-2D91-A350-EA71A4FF7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7DB8D-47D5-FC3D-2FFD-D09BFD1B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CD2-BFE7-1F4C-8765-EDD6DD0DC67F}" type="datetimeFigureOut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5717D-5C74-90FB-F1A5-B9C68BF1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FE405-B093-54FF-464E-926EB23D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943D-9494-C04E-B65A-194BAC6F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9AB99-1416-5E73-D925-699EB62F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868EF-2C69-7FAE-549B-58DC73E1B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3FB41-3762-E876-9D95-61E4F2822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DA9A6-EE17-CB67-590F-6E60EB80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CD2-BFE7-1F4C-8765-EDD6DD0DC67F}" type="datetimeFigureOut">
              <a:rPr lang="en-US" smtClean="0"/>
              <a:t>1/29/26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27CD2-6D5E-2E74-934A-64B684C8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177EA-E365-57F2-A477-FCA82D33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943D-9494-C04E-B65A-194BAC6F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0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E221-ACAF-1F40-C489-A5EF25E05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9DDD2-6E99-DEAF-78F3-5A3997C4C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8DAE8-242F-307D-CB4B-7291603DF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98E1E-B4A0-2DCD-C25D-2CC8B880E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C5E4B5-EF8E-C0C8-D40A-FCF2952B8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20EB3-5265-E2B6-74AA-EDA433F8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CD2-BFE7-1F4C-8765-EDD6DD0DC67F}" type="datetimeFigureOut">
              <a:rPr lang="en-US" smtClean="0"/>
              <a:t>1/29/26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AF264-6521-7B7D-38D4-969A245C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2772F3-9975-EBD1-05F8-B220362C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943D-9494-C04E-B65A-194BAC6F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1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9E08-3B78-F603-F4BB-A476E171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3BF48F-C700-26C1-769A-325735BD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CD2-BFE7-1F4C-8765-EDD6DD0DC67F}" type="datetimeFigureOut">
              <a:rPr lang="en-US" smtClean="0"/>
              <a:t>1/29/26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D8E48-D1C3-77F0-69A1-E00318A6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8A63C-3936-83EE-6E3D-BA966E03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943D-9494-C04E-B65A-194BAC6F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C6B65-B3DC-9FB9-F5E5-9C246F85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CD2-BFE7-1F4C-8765-EDD6DD0DC67F}" type="datetimeFigureOut">
              <a:rPr lang="en-US" smtClean="0"/>
              <a:t>1/29/26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3AE81-D6C1-AD93-5373-807D8AF1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FC9D4-1738-F51D-6C0E-D098B9DDA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943D-9494-C04E-B65A-194BAC6F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1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2F74-589A-5F17-2422-9DD79B389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4493C-3BBF-ED9D-ECE1-05EE9B0F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C3C56-C9DB-5194-4D0F-818ADA04D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AE8F4-3FD3-D37D-B971-04E6B49AC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CD2-BFE7-1F4C-8765-EDD6DD0DC67F}" type="datetimeFigureOut">
              <a:rPr lang="en-US" smtClean="0"/>
              <a:t>1/29/26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C5D92-200E-9EB5-E6AB-A81AA034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7D340-A860-1A00-0623-77A173F1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943D-9494-C04E-B65A-194BAC6F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8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F3F9-34E4-31F3-8ABA-098305428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289C9-9484-9F6B-610D-E4A98D0A3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DA905-015B-4E8C-C95D-9A60B3103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AE77E-EF1D-9937-6D72-CAC94EF6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BCD2-BFE7-1F4C-8765-EDD6DD0DC67F}" type="datetimeFigureOut">
              <a:rPr lang="en-US" smtClean="0"/>
              <a:t>1/29/26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ED861-031D-E686-FE1D-F6C5AD70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E4CA6-74B8-9EFC-C76B-CEFC9BBD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943D-9494-C04E-B65A-194BAC6F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6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417F9-28CC-50AE-62C0-970DB233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0D300-9FD3-91F0-4425-F5AE96D24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89B48-7D2F-9495-80A3-259E4E49B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F1BCD2-BFE7-1F4C-8765-EDD6DD0DC67F}" type="datetimeFigureOut">
              <a:rPr lang="en-US" smtClean="0"/>
              <a:t>1/29/26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37E1F-D314-B2DE-4A09-38F0AF359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443BC-4D26-6F92-7CF8-8FCD1EF40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36943D-9494-C04E-B65A-194BAC6FE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8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C646-0685-C5DE-9FBD-7FAA9430A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5231"/>
            <a:ext cx="9144000" cy="84307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YaleNew" panose="02000602050000020003" pitchFamily="2" charset="77"/>
              </a:rPr>
              <a:t>Mark Iscoe, MD, MHS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E6B7D-9E87-C881-909C-4E37C37E7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7530"/>
            <a:ext cx="9144000" cy="1655762"/>
          </a:xfrm>
        </p:spPr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UVA Informatics Elective</a:t>
            </a:r>
          </a:p>
          <a:p>
            <a:r>
              <a:rPr lang="en-US" dirty="0">
                <a:latin typeface="YaleNew" panose="02000602050000020003" pitchFamily="2" charset="77"/>
              </a:rPr>
              <a:t>January 29, 2026</a:t>
            </a:r>
          </a:p>
        </p:txBody>
      </p:sp>
    </p:spTree>
    <p:extLst>
      <p:ext uri="{BB962C8B-B14F-4D97-AF65-F5344CB8AC3E}">
        <p14:creationId xmlns:p14="http://schemas.microsoft.com/office/powerpoint/2010/main" val="372352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2CB2F-E4D0-6CAA-2A4E-532F70009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9406B4-02DC-27C3-176D-F3D2B150F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46" y="800443"/>
            <a:ext cx="8890708" cy="52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CED61-62A9-F293-A3EE-1CB0F9FE8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593F8-7BF7-C147-B9C6-BDBEA556A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20" y="0"/>
            <a:ext cx="6876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6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A01D-063D-6234-B3C4-13D01A35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AEBFE-9529-F1DC-37A0-46139072D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5A0C7-36BE-2EA4-2696-EE434FD34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70" y="681037"/>
            <a:ext cx="7724059" cy="50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7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C7F05-27C3-7543-6246-62F932D82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94824B-23E3-87DC-EAED-1BC52DE5B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67" y="1370334"/>
            <a:ext cx="9354065" cy="41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77DEB-4870-6143-D6D0-3D611553D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57AE99-1F95-2B5C-1167-4BDEEC3D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92876"/>
            <a:ext cx="7772400" cy="50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7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C9FEC-FFAB-7EE5-43F6-2FC02A14D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3EFCBF-6452-2066-572F-9815F061E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065" y="1335250"/>
            <a:ext cx="10249870" cy="39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21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CC117-AF6D-FF94-6AB8-BF91DFF10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A44C1A-B29B-3C87-640B-E9479A12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9522"/>
            <a:ext cx="7772400" cy="64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3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9591-C551-3DC4-B7F2-519A2201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61528-4C9A-74FE-8F36-1C0533273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061AD-E007-4355-D21B-313E6DC06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440" y="1431202"/>
            <a:ext cx="9529119" cy="39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63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F3AC-795D-AA3B-686C-1709A3F4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Cosmos: PIM prescriptions in older adults</a:t>
            </a:r>
          </a:p>
        </p:txBody>
      </p:sp>
      <p:pic>
        <p:nvPicPr>
          <p:cNvPr id="6" name="Content Placeholder 5" descr="A table with numbers and a number of objects&#10;&#10;AI-generated content may be incorrect.">
            <a:extLst>
              <a:ext uri="{FF2B5EF4-FFF2-40B4-BE49-F238E27FC236}">
                <a16:creationId xmlns:a16="http://schemas.microsoft.com/office/drawing/2014/main" id="{C4EBA94D-A3E1-67DA-7C0A-3E5BDB0BC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023" y="1825625"/>
            <a:ext cx="10103954" cy="4351338"/>
          </a:xfrm>
        </p:spPr>
      </p:pic>
    </p:spTree>
    <p:extLst>
      <p:ext uri="{BB962C8B-B14F-4D97-AF65-F5344CB8AC3E}">
        <p14:creationId xmlns:p14="http://schemas.microsoft.com/office/powerpoint/2010/main" val="4051671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2C63F-6B93-07F3-E877-4BD5F97E6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3958-F554-A465-D313-98DD4C43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Cosmos: PIM prescriptions in older adults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C3580-BE27-F722-8E51-0A9F82FA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757D6-599A-140B-5CB7-13B1A26FD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90" y="1690688"/>
            <a:ext cx="9820219" cy="412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1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56515-6633-2738-F295-EA18A34F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2CA2-BD59-4F34-FFA8-92281DA09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7914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YaleNew" panose="02000602050000020003" pitchFamily="2" charset="77"/>
              </a:rPr>
              <a:t>From Washington, DC</a:t>
            </a:r>
          </a:p>
          <a:p>
            <a:r>
              <a:rPr lang="en-US" dirty="0">
                <a:latin typeface="YaleNew" panose="02000602050000020003" pitchFamily="2" charset="77"/>
              </a:rPr>
              <a:t>BA, Yale College (History)</a:t>
            </a:r>
          </a:p>
          <a:p>
            <a:r>
              <a:rPr lang="en-US" dirty="0">
                <a:latin typeface="YaleNew" panose="02000602050000020003" pitchFamily="2" charset="77"/>
              </a:rPr>
              <a:t>Writer at American Museum of Natural History</a:t>
            </a:r>
          </a:p>
          <a:p>
            <a:r>
              <a:rPr lang="en-US" dirty="0">
                <a:latin typeface="YaleNew" panose="02000602050000020003" pitchFamily="2" charset="77"/>
              </a:rPr>
              <a:t>MD, Johns Hopkins</a:t>
            </a:r>
          </a:p>
          <a:p>
            <a:r>
              <a:rPr lang="en-US" dirty="0">
                <a:latin typeface="YaleNew" panose="02000602050000020003" pitchFamily="2" charset="77"/>
              </a:rPr>
              <a:t>Emergency Medicine residency, NYU/Bellevue</a:t>
            </a:r>
          </a:p>
          <a:p>
            <a:r>
              <a:rPr lang="en-US" dirty="0">
                <a:latin typeface="YaleNew" panose="02000602050000020003" pitchFamily="2" charset="77"/>
              </a:rPr>
              <a:t>MHS/CI fellowship, Yale</a:t>
            </a:r>
          </a:p>
          <a:p>
            <a:r>
              <a:rPr lang="en-US" dirty="0">
                <a:latin typeface="YaleNew" panose="02000602050000020003" pitchFamily="2" charset="77"/>
              </a:rPr>
              <a:t>Assistant Professor of Biomedical Informatics and Data Science &amp; Emergency Medicine </a:t>
            </a:r>
          </a:p>
          <a:p>
            <a:endParaRPr lang="en-US" dirty="0">
              <a:latin typeface="YaleNew" panose="02000602050000020003" pitchFamily="2" charset="77"/>
            </a:endParaRPr>
          </a:p>
        </p:txBody>
      </p:sp>
      <p:pic>
        <p:nvPicPr>
          <p:cNvPr id="4" name="Picture 3" descr="Screen Shot 2015-01-20 at 11.31.52 PM.png">
            <a:extLst>
              <a:ext uri="{FF2B5EF4-FFF2-40B4-BE49-F238E27FC236}">
                <a16:creationId xmlns:a16="http://schemas.microsoft.com/office/drawing/2014/main" id="{1B57DC81-E773-0EBF-3218-DDD173DD5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31" y="1027906"/>
            <a:ext cx="3789449" cy="4938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0188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6B02-8683-2EFC-2B09-AC5EDCE3D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DF9DA-74C3-E41B-3B2B-404C81672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4431C-CBE8-7DB9-437A-B8967DC4E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697"/>
            <a:ext cx="7772400" cy="68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35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41B01-D40D-1744-3C29-9D0571BE5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18F2-DB48-CF45-923B-B7FD7C89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Ongoing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88551-C2E4-E4BF-1A8D-8BBD60FC1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8278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YaleNew" panose="02000602050000020003" pitchFamily="2" charset="77"/>
              </a:rPr>
              <a:t>Real-time predictive modeling to inform CDS: 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Urine culture prediction (YNHH Innovation; Huan Li)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Dementia diagnosis (NIA; Inna Cohen, Emily Johns)</a:t>
            </a:r>
          </a:p>
          <a:p>
            <a:r>
              <a:rPr lang="en-US" dirty="0">
                <a:latin typeface="YaleNew" panose="02000602050000020003" pitchFamily="2" charset="77"/>
              </a:rPr>
              <a:t>NLP: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Identification of adverse drug reactions in unstructured clinical notes (NCATS KL2; Yuan Gao)</a:t>
            </a:r>
          </a:p>
          <a:p>
            <a:r>
              <a:rPr lang="en-US" dirty="0">
                <a:latin typeface="YaleNew" panose="02000602050000020003" pitchFamily="2" charset="77"/>
              </a:rPr>
              <a:t>EHR use patterns: 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Exploration of ED physicians’ information-gathering in simulated cases (AMA; Varada Khanna)</a:t>
            </a:r>
          </a:p>
          <a:p>
            <a:r>
              <a:rPr lang="en-US" dirty="0">
                <a:latin typeface="YaleNew" panose="02000602050000020003" pitchFamily="2" charset="77"/>
              </a:rPr>
              <a:t>Epic Cosmos: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Various observational studies related to older adults, medication safety, ED care, and opioid use disorder (Yu Sun, Rie Sakai)</a:t>
            </a:r>
          </a:p>
          <a:p>
            <a:r>
              <a:rPr lang="en-US" dirty="0">
                <a:latin typeface="YaleNew" panose="02000602050000020003" pitchFamily="2" charset="77"/>
              </a:rPr>
              <a:t>GEAR (Geriatric Emergency Care Applied Research) Network: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Boarding in the ED</a:t>
            </a:r>
          </a:p>
          <a:p>
            <a:r>
              <a:rPr lang="en-US" dirty="0">
                <a:latin typeface="YaleNew" panose="02000602050000020003" pitchFamily="2" charset="77"/>
              </a:rPr>
              <a:t>Ambient AI and clinical notes: 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Analysis of note quality and completeness with and without AI (</a:t>
            </a:r>
            <a:r>
              <a:rPr lang="en-US" dirty="0" err="1">
                <a:latin typeface="YaleNew" panose="02000602050000020003" pitchFamily="2" charset="77"/>
              </a:rPr>
              <a:t>Chartash</a:t>
            </a:r>
            <a:r>
              <a:rPr lang="en-US" dirty="0">
                <a:latin typeface="YaleNew" panose="02000602050000020003" pitchFamily="2" charset="77"/>
              </a:rPr>
              <a:t>)</a:t>
            </a:r>
          </a:p>
          <a:p>
            <a:r>
              <a:rPr lang="en-US" dirty="0">
                <a:latin typeface="YaleNew" panose="02000602050000020003" pitchFamily="2" charset="77"/>
              </a:rPr>
              <a:t>Collaborators/mentors: Ted Melnick, Daniella Meeker, Andrew Taylor (UVA), Lucila Ohno-Machado, Hua Xu, </a:t>
            </a:r>
            <a:r>
              <a:rPr lang="en-US" dirty="0" err="1">
                <a:latin typeface="YaleNew" panose="02000602050000020003" pitchFamily="2" charset="77"/>
              </a:rPr>
              <a:t>Qingyu</a:t>
            </a:r>
            <a:r>
              <a:rPr lang="en-US" dirty="0">
                <a:latin typeface="YaleNew" panose="02000602050000020003" pitchFamily="2" charset="77"/>
              </a:rPr>
              <a:t> Chen </a:t>
            </a:r>
          </a:p>
        </p:txBody>
      </p:sp>
    </p:spTree>
    <p:extLst>
      <p:ext uri="{BB962C8B-B14F-4D97-AF65-F5344CB8AC3E}">
        <p14:creationId xmlns:p14="http://schemas.microsoft.com/office/powerpoint/2010/main" val="1275076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2EA51-F4E4-F6AD-4099-4A656AD46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02FFE-0E73-F06E-7EE5-A486E87B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Lab meetings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60886-9CB5-E912-DC4D-EFFADB85F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Tuesdays, 3-4pm</a:t>
            </a:r>
          </a:p>
          <a:p>
            <a:r>
              <a:rPr lang="en-US" dirty="0">
                <a:latin typeface="YaleNew" panose="02000602050000020003" pitchFamily="2" charset="77"/>
              </a:rPr>
              <a:t>Virtual (Teams) or in-person</a:t>
            </a:r>
          </a:p>
          <a:p>
            <a:r>
              <a:rPr lang="en-US" dirty="0">
                <a:latin typeface="YaleNew" panose="02000602050000020003" pitchFamily="2" charset="77"/>
              </a:rPr>
              <a:t>Email me (</a:t>
            </a:r>
            <a:r>
              <a:rPr lang="en-US" dirty="0" err="1">
                <a:latin typeface="YaleNew" panose="02000602050000020003" pitchFamily="2" charset="77"/>
              </a:rPr>
              <a:t>mark.iscoe@yale.edu</a:t>
            </a:r>
            <a:r>
              <a:rPr lang="en-US" dirty="0">
                <a:latin typeface="YaleNew" panose="02000602050000020003" pitchFamily="2" charset="77"/>
              </a:rPr>
              <a:t>) if you’d like to join</a:t>
            </a:r>
          </a:p>
        </p:txBody>
      </p:sp>
    </p:spTree>
    <p:extLst>
      <p:ext uri="{BB962C8B-B14F-4D97-AF65-F5344CB8AC3E}">
        <p14:creationId xmlns:p14="http://schemas.microsoft.com/office/powerpoint/2010/main" val="247891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5F4DC-EE29-54CB-E29B-6244F9143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C15E-4A49-A808-1726-A1A94633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leNew" panose="02000602050000020003" pitchFamily="2" charset="77"/>
              </a:rPr>
              <a:t>Areas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C173D-11DA-EB38-3104-953A52337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YaleNew" panose="02000602050000020003" pitchFamily="2" charset="77"/>
              </a:rPr>
              <a:t>Big picture: 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Diagnostic process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Clinical reasoning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Care for older adults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Substance use disorders</a:t>
            </a:r>
          </a:p>
          <a:p>
            <a:r>
              <a:rPr lang="en-US" dirty="0">
                <a:latin typeface="YaleNew" panose="02000602050000020003" pitchFamily="2" charset="77"/>
              </a:rPr>
              <a:t>Methods: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EHR audit log analysis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Real-world data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Predictive modeling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Natural language processing</a:t>
            </a:r>
          </a:p>
          <a:p>
            <a:pPr lvl="1"/>
            <a:r>
              <a:rPr lang="en-US" dirty="0">
                <a:latin typeface="YaleNew" panose="02000602050000020003" pitchFamily="2" charset="77"/>
              </a:rPr>
              <a:t>Clinical decision support</a:t>
            </a:r>
          </a:p>
          <a:p>
            <a:endParaRPr lang="en-US" dirty="0">
              <a:latin typeface="YaleNew" panose="0200060205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2075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77309-59D7-91A9-5F77-CDC60EC0F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74B5-B2EC-ED15-7CC1-B56BFED4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YaleNew" panose="02000602050000020003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398C1-6B66-1CF9-73D1-96B147E72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53272"/>
            <a:ext cx="7772400" cy="386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6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85149-96A4-E646-47BA-E613F4F72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8F241-412E-EBC1-448E-76C39DB53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856" y="1861682"/>
            <a:ext cx="5336794" cy="3439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20D60-08CC-C7BC-9D3D-E4736801B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11" y="0"/>
            <a:ext cx="4533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8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CCF1FC-6D20-463B-D78F-A29AE677C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" y="2198806"/>
            <a:ext cx="6561032" cy="2460387"/>
          </a:xfrm>
          <a:prstGeom prst="rect">
            <a:avLst/>
          </a:prstGeom>
        </p:spPr>
      </p:pic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42F8189F-7ABE-CD85-8602-7A5C51EE3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931" y="2074543"/>
            <a:ext cx="5396953" cy="2577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253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80B66-EA3B-6166-5A72-5517A4EEE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896CB4-9F1E-6DF5-CBE9-EB5212817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19" y="2045474"/>
            <a:ext cx="6788507" cy="3181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CF56A1-0AA5-3884-0504-CC4A99547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578" y="1906857"/>
            <a:ext cx="5154703" cy="36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9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2A07B-DD4B-892F-B484-5201EAEF7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BA5DE7-CD00-9196-3226-006687B4D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89" y="1386627"/>
            <a:ext cx="5174011" cy="408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6326C0E-002E-09D9-A841-5BD6EB8EC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13" y="1490625"/>
            <a:ext cx="5549223" cy="38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9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58A3-83E3-8E89-AAE9-41EF05569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1688E1-EF60-56DE-F6AC-2FA7D60CB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218" y="389484"/>
            <a:ext cx="11515064" cy="6103391"/>
          </a:xfrm>
        </p:spPr>
      </p:pic>
    </p:spTree>
    <p:extLst>
      <p:ext uri="{BB962C8B-B14F-4D97-AF65-F5344CB8AC3E}">
        <p14:creationId xmlns:p14="http://schemas.microsoft.com/office/powerpoint/2010/main" val="795626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d8cbebb-2139-4df8-b411-4e3e87abeb5c}" enabled="0" method="" siteId="{dd8cbebb-2139-4df8-b411-4e3e87abeb5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288</Words>
  <Application>Microsoft Macintosh PowerPoint</Application>
  <PresentationFormat>Widescreen</PresentationFormat>
  <Paragraphs>45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YaleNew</vt:lpstr>
      <vt:lpstr>Office Theme</vt:lpstr>
      <vt:lpstr>Mark Iscoe, MD, MHS</vt:lpstr>
      <vt:lpstr>About me</vt:lpstr>
      <vt:lpstr>Areas of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Cosmos: PIM prescriptions in older adults</vt:lpstr>
      <vt:lpstr>Cosmos: PIM prescriptions in older adults</vt:lpstr>
      <vt:lpstr>PowerPoint Presentation</vt:lpstr>
      <vt:lpstr>Ongoing projects</vt:lpstr>
      <vt:lpstr>Lab meetings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Iscoe, Mark</dc:creator>
  <cp:lastModifiedBy>Iscoe, Mark</cp:lastModifiedBy>
  <cp:revision>3</cp:revision>
  <dcterms:created xsi:type="dcterms:W3CDTF">2025-09-03T19:29:46Z</dcterms:created>
  <dcterms:modified xsi:type="dcterms:W3CDTF">2026-01-29T20:08:57Z</dcterms:modified>
</cp:coreProperties>
</file>